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5" r:id="rId30"/>
    <p:sldId id="286" r:id="rId31"/>
    <p:sldId id="287" r:id="rId32"/>
    <p:sldId id="288" r:id="rId33"/>
    <p:sldId id="284" r:id="rId34"/>
  </p:sldIdLst>
  <p:sldSz cx="9144000" cy="5143500" type="screen16x9"/>
  <p:notesSz cx="6858000" cy="9144000"/>
  <p:embeddedFontLst>
    <p:embeddedFont>
      <p:font typeface="Lato" panose="020B0604020202020204" charset="0"/>
      <p:regular r:id="rId36"/>
      <p:bold r:id="rId37"/>
      <p:italic r:id="rId38"/>
      <p:boldItalic r:id="rId39"/>
    </p:embeddedFont>
    <p:embeddedFont>
      <p:font typeface="Montserrat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E65EC8-6A6D-4414-A963-5225254A6A6F}">
  <a:tblStyle styleId="{2FE65EC8-6A6D-4414-A963-5225254A6A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888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4b80b7652_0_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4b80b7652_0_10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4b80b7652_0_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4b80b7652_0_1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4b80b7652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4b80b7652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4b80b7652_0_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4b80b7652_0_9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4c72ff0a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4c72ff0a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4c72ff0a2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4c72ff0a2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4c72ff0a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4c72ff0a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4c72ff0a2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4c72ff0a2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4c72ff0a2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4c72ff0a2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4d149e7d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4d149e7d9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4b80b7652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4b80b7652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4c72ff0a2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4c72ff0a2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4c72ff0a2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4c72ff0a2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4b80b7652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4b80b7652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4d149e7d9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4d149e7d9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4b80b7652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4b80b7652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4c72ff0a2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4c72ff0a2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4c72ff0a2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4c72ff0a2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4b80b7652_0_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4b80b7652_0_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89183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4b80b7652_0_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4b80b7652_0_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93669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669508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17309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4c72ff0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4c72ff0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b80b7652_0_9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b80b7652_0_9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b80b7652_0_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4b80b7652_0_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4b80b7652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4b80b7652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4b80b7652_0_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4b80b7652_0_10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4d149e7d9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4d149e7d9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4b80b7652_0_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4b80b7652_0_1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4498900" y="1153200"/>
            <a:ext cx="4391400" cy="19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ECE 477 Midterm Design Review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576150" y="3786775"/>
            <a:ext cx="42369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IntelliFace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 1</a:t>
            </a:r>
            <a:endParaRPr sz="1800"/>
          </a:p>
        </p:txBody>
      </p:sp>
      <p:pic>
        <p:nvPicPr>
          <p:cNvPr id="1026" name="Picture 2" descr="https://engineering.purdue.edu/ece477/Archive/2019/Fall/img/477grp1.jpg">
            <a:extLst>
              <a:ext uri="{FF2B5EF4-FFF2-40B4-BE49-F238E27FC236}">
                <a16:creationId xmlns:a16="http://schemas.microsoft.com/office/drawing/2014/main" id="{B0006723-DE6C-4424-9644-0A1F320E6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97" y="1334652"/>
            <a:ext cx="3298928" cy="2474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xfrm>
            <a:off x="130490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IR Sensor</a:t>
            </a:r>
            <a:endParaRPr/>
          </a:p>
        </p:txBody>
      </p:sp>
      <p:graphicFrame>
        <p:nvGraphicFramePr>
          <p:cNvPr id="194" name="Google Shape;194;p22"/>
          <p:cNvGraphicFramePr/>
          <p:nvPr/>
        </p:nvGraphicFramePr>
        <p:xfrm>
          <a:off x="4132925" y="959150"/>
          <a:ext cx="4817925" cy="3446675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160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0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5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TCRT5000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GP2Y0A21YK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2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Maximum Detection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Range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 cm @ 5V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cm @ 5V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$0.40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$13.89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925" y="1248725"/>
            <a:ext cx="3749849" cy="2867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Selection: Light Sensor</a:t>
            </a:r>
            <a:endParaRPr dirty="0"/>
          </a:p>
        </p:txBody>
      </p:sp>
      <p:graphicFrame>
        <p:nvGraphicFramePr>
          <p:cNvPr id="201" name="Google Shape;201;p23"/>
          <p:cNvGraphicFramePr/>
          <p:nvPr/>
        </p:nvGraphicFramePr>
        <p:xfrm>
          <a:off x="4049550" y="967075"/>
          <a:ext cx="4969400" cy="3209350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1150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8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9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PDV-P8104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TEMT6000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Function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Photoresistor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Phototransistor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3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Up to 150V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1.5 - 6V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2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$0.8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$4.25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50" y="1293625"/>
            <a:ext cx="3838549" cy="2268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759150" y="0"/>
            <a:ext cx="7625700" cy="6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Design: Front (Left) and Rear (Right)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005" y="663199"/>
            <a:ext cx="3669346" cy="432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300" y="663201"/>
            <a:ext cx="3709633" cy="43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Schematic: Primary Board (MCU)</a:t>
            </a:r>
            <a:endParaRPr dirty="0"/>
          </a:p>
        </p:txBody>
      </p:sp>
      <p:sp>
        <p:nvSpPr>
          <p:cNvPr id="215" name="Google Shape;215;p25"/>
          <p:cNvSpPr txBox="1">
            <a:spLocks noGrp="1"/>
          </p:cNvSpPr>
          <p:nvPr>
            <p:ph type="body" idx="1"/>
          </p:nvPr>
        </p:nvSpPr>
        <p:spPr>
          <a:xfrm>
            <a:off x="5262625" y="914101"/>
            <a:ext cx="4281300" cy="41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MCU: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Power Input from 5V Barrel Jack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Regulated using LD1117AV33 to 3.3V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Oscillator (OSC_IN_OUT 8MHz)</a:t>
            </a: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Connections: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TMP36 (ADC)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PDV-P8104 (ADC)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TCRT5000 (ADC, TIM15 + IRQ)</a:t>
            </a:r>
            <a:endParaRPr sz="160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USART RX, TX</a:t>
            </a:r>
            <a:endParaRPr sz="1600"/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0" y="688275"/>
            <a:ext cx="5230775" cy="440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>
            <a:spLocks noGrp="1"/>
          </p:cNvSpPr>
          <p:nvPr>
            <p:ph type="title"/>
          </p:nvPr>
        </p:nvSpPr>
        <p:spPr>
          <a:xfrm>
            <a:off x="1052549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PCB Layout: Primary Board (MCU)</a:t>
            </a:r>
            <a:endParaRPr dirty="0"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737" y="569450"/>
            <a:ext cx="4670525" cy="44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PCB Layout: Primary Board (MCU)</a:t>
            </a:r>
            <a:endParaRPr dirty="0"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25" y="561088"/>
            <a:ext cx="4381725" cy="43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6344375" y="4110275"/>
            <a:ext cx="18771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MCU and Decoupling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Capacitances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7"/>
          <p:cNvSpPr/>
          <p:nvPr/>
        </p:nvSpPr>
        <p:spPr>
          <a:xfrm>
            <a:off x="6887550" y="2011825"/>
            <a:ext cx="798300" cy="7419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PCB Layout: Primary Board (MCU)</a:t>
            </a:r>
            <a:endParaRPr dirty="0"/>
          </a:p>
        </p:txBody>
      </p:sp>
      <p:sp>
        <p:nvSpPr>
          <p:cNvPr id="237" name="Google Shape;237;p28"/>
          <p:cNvSpPr txBox="1"/>
          <p:nvPr/>
        </p:nvSpPr>
        <p:spPr>
          <a:xfrm>
            <a:off x="5939750" y="4147225"/>
            <a:ext cx="25755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PWR IN and LD1117AV3 Regulator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/>
          <p:nvPr/>
        </p:nvSpPr>
        <p:spPr>
          <a:xfrm>
            <a:off x="6510650" y="3162450"/>
            <a:ext cx="1433700" cy="9141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75" y="968825"/>
            <a:ext cx="5226575" cy="33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PCB Layout: Primary Board (MCU)</a:t>
            </a:r>
            <a:endParaRPr dirty="0"/>
          </a:p>
        </p:txBody>
      </p:sp>
      <p:sp>
        <p:nvSpPr>
          <p:cNvPr id="246" name="Google Shape;246;p29"/>
          <p:cNvSpPr txBox="1"/>
          <p:nvPr/>
        </p:nvSpPr>
        <p:spPr>
          <a:xfrm>
            <a:off x="6098575" y="4110275"/>
            <a:ext cx="21396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Oscillator and Headers to Sensor Board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9"/>
          <p:cNvSpPr/>
          <p:nvPr/>
        </p:nvSpPr>
        <p:spPr>
          <a:xfrm>
            <a:off x="5941625" y="1960100"/>
            <a:ext cx="945900" cy="11277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400" y="605612"/>
            <a:ext cx="3858201" cy="40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sp>
        <p:nvSpPr>
          <p:cNvPr id="255" name="Google Shape;255;p30"/>
          <p:cNvSpPr txBox="1"/>
          <p:nvPr/>
        </p:nvSpPr>
        <p:spPr>
          <a:xfrm>
            <a:off x="6172425" y="4110275"/>
            <a:ext cx="20142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Button and Programming Headers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0"/>
          <p:cNvSpPr/>
          <p:nvPr/>
        </p:nvSpPr>
        <p:spPr>
          <a:xfrm>
            <a:off x="6569775" y="1073275"/>
            <a:ext cx="1219500" cy="959100"/>
          </a:xfrm>
          <a:prstGeom prst="rect">
            <a:avLst/>
          </a:prstGeom>
          <a:noFill/>
          <a:ln w="1905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00" y="914100"/>
            <a:ext cx="4878125" cy="36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needs adding: Primary Board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339" y="759275"/>
            <a:ext cx="4302635" cy="3624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0425" y="759275"/>
            <a:ext cx="3774625" cy="36249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1"/>
          <p:cNvSpPr/>
          <p:nvPr/>
        </p:nvSpPr>
        <p:spPr>
          <a:xfrm>
            <a:off x="5008150" y="914100"/>
            <a:ext cx="390000" cy="3900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8091450" y="914100"/>
            <a:ext cx="390000" cy="3900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5008150" y="3863875"/>
            <a:ext cx="390000" cy="3900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1"/>
          <p:cNvSpPr/>
          <p:nvPr/>
        </p:nvSpPr>
        <p:spPr>
          <a:xfrm>
            <a:off x="8091450" y="3863875"/>
            <a:ext cx="390000" cy="3900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4860573" y="4384225"/>
            <a:ext cx="37746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Mounting Holes (Orange)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31"/>
          <p:cNvSpPr/>
          <p:nvPr/>
        </p:nvSpPr>
        <p:spPr>
          <a:xfrm>
            <a:off x="1942750" y="2683225"/>
            <a:ext cx="438000" cy="581100"/>
          </a:xfrm>
          <a:prstGeom prst="rect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1"/>
          <p:cNvSpPr txBox="1"/>
          <p:nvPr/>
        </p:nvSpPr>
        <p:spPr>
          <a:xfrm>
            <a:off x="588360" y="4384225"/>
            <a:ext cx="37746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Low Pass filters for ADC sensors(?)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 </a:t>
            </a:r>
            <a:endParaRPr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891150"/>
            <a:ext cx="7038900" cy="33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Overview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Major Components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Block Diagram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Packaging Design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Electrical Schematic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PCB Layout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Prototyping Progress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Software Development Status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Timeline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Questions and Discussion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Schematic: Sensor Board</a:t>
            </a:r>
            <a:endParaRPr/>
          </a:p>
        </p:txBody>
      </p:sp>
      <p:pic>
        <p:nvPicPr>
          <p:cNvPr id="278" name="Google Shape;2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089" y="617400"/>
            <a:ext cx="4281825" cy="44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Layout: Sensor Board</a:t>
            </a:r>
            <a:endParaRPr/>
          </a:p>
        </p:txBody>
      </p: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1325" y="652900"/>
            <a:ext cx="4721350" cy="4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Prototyping Progress</a:t>
            </a:r>
            <a:endParaRPr/>
          </a:p>
        </p:txBody>
      </p:sp>
      <p:graphicFrame>
        <p:nvGraphicFramePr>
          <p:cNvPr id="290" name="Google Shape;290;p34"/>
          <p:cNvGraphicFramePr/>
          <p:nvPr/>
        </p:nvGraphicFramePr>
        <p:xfrm>
          <a:off x="491800" y="876388"/>
          <a:ext cx="8160400" cy="3596810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2072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8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5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TMP36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Getting sensor values, decoding them on STM32, and transferring them to NVIDIA Jetson through USART: </a:t>
                      </a:r>
                      <a:r>
                        <a:rPr lang="en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2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TCRT5000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Getting sensor values, decoding them on STM32, and transferring them to NVIDIA Jetson through USART: </a:t>
                      </a:r>
                      <a:r>
                        <a:rPr lang="en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PDV-P8104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Getting sensor values, decoding them on STM32, and transferring them to NVIDIA Jetson through USART: </a:t>
                      </a:r>
                      <a:r>
                        <a:rPr lang="en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USART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One way serial connection from STM32 to Jetson Nano: </a:t>
                      </a:r>
                      <a:r>
                        <a:rPr lang="en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5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NVIDIA Jetson Nano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Echoing received sensor values from STM32 to local terminal: </a:t>
                      </a:r>
                      <a:r>
                        <a:rPr lang="en" b="1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Displaying those sensor values on UI Dashboard: </a:t>
                      </a:r>
                      <a:r>
                        <a:rPr lang="en" b="1">
                          <a:solidFill>
                            <a:srgbClr val="FFFF00"/>
                          </a:solidFill>
                        </a:rPr>
                        <a:t>IN PROGRESS</a:t>
                      </a:r>
                      <a:endParaRPr b="1">
                        <a:solidFill>
                          <a:srgbClr val="FFFF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5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Overview</a:t>
            </a:r>
            <a:endParaRPr/>
          </a:p>
        </p:txBody>
      </p:sp>
      <p:pic>
        <p:nvPicPr>
          <p:cNvPr id="296" name="Google Shape;2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875" y="591000"/>
            <a:ext cx="5072225" cy="43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5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Status</a:t>
            </a:r>
            <a:endParaRPr/>
          </a:p>
        </p:txBody>
      </p:sp>
      <p:pic>
        <p:nvPicPr>
          <p:cNvPr id="302" name="Google Shape;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425" y="591000"/>
            <a:ext cx="6846733" cy="43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5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Status</a:t>
            </a:r>
            <a:endParaRPr/>
          </a:p>
        </p:txBody>
      </p:sp>
      <p:pic>
        <p:nvPicPr>
          <p:cNvPr id="308" name="Google Shape;3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00" y="562750"/>
            <a:ext cx="7851576" cy="441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Processes</a:t>
            </a:r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body" idx="1"/>
          </p:nvPr>
        </p:nvSpPr>
        <p:spPr>
          <a:xfrm>
            <a:off x="1282700" y="800850"/>
            <a:ext cx="7038900" cy="37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Background Processes (systemd): 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Screen Brightness Adjuster: </a:t>
            </a:r>
            <a:r>
              <a:rPr lang="en" sz="1400" b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>
              <a:solidFill>
                <a:srgbClr val="FFD966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Mail Aggregator: </a:t>
            </a:r>
            <a:r>
              <a:rPr lang="en" sz="1400" b="1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COMPLETED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USART Screener: </a:t>
            </a:r>
            <a:r>
              <a:rPr lang="en" sz="1400" b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Foreground Processes: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Tkinter Dashboard: </a:t>
            </a:r>
            <a:r>
              <a:rPr lang="en" sz="1400" b="1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Keras InceptionV3 R-CNN: </a:t>
            </a:r>
            <a:r>
              <a:rPr lang="en" sz="1400" b="1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PENDING VALIDATION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320" name="Google Shape;32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0042"/>
            <a:ext cx="8839199" cy="39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02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052550" y="1116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An intelligent interface with an intuitive user interface that: 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wakes up after detecting the user’s gesture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authenticates the user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presents a dashboard containing a greeting and relevant information</a:t>
            </a:r>
            <a:endParaRPr sz="1800" dirty="0"/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 dirty="0"/>
              <a:t>latest emails, news, stock prices, weather, room temperature and an interesting quote.  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dirty="0"/>
              <a:t>   	</a:t>
            </a:r>
            <a:endParaRPr sz="18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dirty="0"/>
              <a:t> </a:t>
            </a:r>
            <a:endParaRPr sz="1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9949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0289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8556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1052538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Board for FT232R USART</a:t>
            </a:r>
            <a:endParaRPr/>
          </a:p>
        </p:txBody>
      </p:sp>
      <p:pic>
        <p:nvPicPr>
          <p:cNvPr id="332" name="Google Shape;33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125" y="632200"/>
            <a:ext cx="5247731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1"/>
          <p:cNvSpPr txBox="1"/>
          <p:nvPr/>
        </p:nvSpPr>
        <p:spPr>
          <a:xfrm>
            <a:off x="701400" y="4399050"/>
            <a:ext cx="7741200" cy="5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Sparkfun, “FT232RL USB Breakout,” Sparkfun USB to Serial Breakout, Creative Commons ShareAlike 4.0 International License. [Online]. Available: https://www.sparkfun.com/products/12731.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PSSCs</a:t>
            </a:r>
            <a:endParaRPr dirty="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052550" y="761020"/>
            <a:ext cx="7038900" cy="38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An ability to successfully read ambient conditions using a temperature and light sensor using ADC and GPIO peripherals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An ability to perform user’s gesture detection using an infrared sensor on the STM32F0 using ADC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An ability to successfully communicate gesture readings, ambient light and temperature values between the STM32F0 and the Jetson Nano  using USART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An ability to authenticate the user using a facial recognition API and the Jetson Nano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An ability to display metrics and relevant information  (email, weather, stock tickers and news) using a dashboard on the Jetson Nano Monitor</a:t>
            </a: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048925" y="0"/>
            <a:ext cx="7038900" cy="6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Block Diagram</a:t>
            </a:r>
            <a:endParaRPr dirty="0"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1925"/>
            <a:ext cx="8831950" cy="423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MCU</a:t>
            </a:r>
            <a:endParaRPr/>
          </a:p>
        </p:txBody>
      </p:sp>
      <p:graphicFrame>
        <p:nvGraphicFramePr>
          <p:cNvPr id="165" name="Google Shape;165;p18"/>
          <p:cNvGraphicFramePr/>
          <p:nvPr/>
        </p:nvGraphicFramePr>
        <p:xfrm>
          <a:off x="3289825" y="914088"/>
          <a:ext cx="5598575" cy="3479580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20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7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MCU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STM32F051R8T6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Freescale 9S12C32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Clock Speed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48 MHz</a:t>
                      </a:r>
                      <a:endParaRPr sz="1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32 MHz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</a:rPr>
                        <a:t>RAM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 KB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KB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</a:rPr>
                        <a:t>Operating Voltage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2.0V to 3.6V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2.97V to 5.5V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Timer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UART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0763"/>
            <a:ext cx="2985025" cy="2241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827400" y="0"/>
            <a:ext cx="7489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External Microcomputer</a:t>
            </a:r>
            <a:endParaRPr/>
          </a:p>
        </p:txBody>
      </p:sp>
      <p:graphicFrame>
        <p:nvGraphicFramePr>
          <p:cNvPr id="172" name="Google Shape;172;p19"/>
          <p:cNvGraphicFramePr/>
          <p:nvPr/>
        </p:nvGraphicFramePr>
        <p:xfrm>
          <a:off x="4243275" y="707038"/>
          <a:ext cx="4557825" cy="4255300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166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3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Microcomputer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Jetson Nano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Raspberry Pi 4B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RAM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GB</a:t>
                      </a:r>
                      <a:endParaRPr sz="1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1-4 GB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6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</a:rPr>
                        <a:t>CPU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Quad-core ARM A57 @ 1.43 GHz</a:t>
                      </a:r>
                      <a:endParaRPr sz="16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Quad core Cortex-A72 (ARM v8) @ 1.5 GHz</a:t>
                      </a:r>
                      <a:endParaRPr sz="16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6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</a:rPr>
                        <a:t>GPU</a:t>
                      </a:r>
                      <a:endParaRPr sz="16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128-core Maxwell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None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Shipping Time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~ 2 days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~ 2 weeks at Week 1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FFFF"/>
                          </a:solidFill>
                        </a:rPr>
                        <a:t>Cost</a:t>
                      </a:r>
                      <a:endParaRPr sz="16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$98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$70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25" y="1227650"/>
            <a:ext cx="3606375" cy="32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>
            <a:spLocks noGrp="1"/>
          </p:cNvSpPr>
          <p:nvPr>
            <p:ph type="title"/>
          </p:nvPr>
        </p:nvSpPr>
        <p:spPr>
          <a:xfrm>
            <a:off x="827400" y="0"/>
            <a:ext cx="7489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USART</a:t>
            </a:r>
            <a:endParaRPr/>
          </a:p>
        </p:txBody>
      </p:sp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00" y="1019938"/>
            <a:ext cx="4167975" cy="3103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>
            <a:spLocks noGrp="1"/>
          </p:cNvSpPr>
          <p:nvPr>
            <p:ph type="body" idx="1"/>
          </p:nvPr>
        </p:nvSpPr>
        <p:spPr>
          <a:xfrm>
            <a:off x="4879427" y="1367250"/>
            <a:ext cx="3762600" cy="24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FT232R:</a:t>
            </a:r>
            <a:endParaRPr sz="18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Baud Rate: 115200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8-bit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Transmits data from the MCU to the Jetson in a Comma Separated format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Temperature Sensor</a:t>
            </a:r>
            <a:endParaRPr/>
          </a:p>
        </p:txBody>
      </p:sp>
      <p:graphicFrame>
        <p:nvGraphicFramePr>
          <p:cNvPr id="186" name="Google Shape;186;p21"/>
          <p:cNvGraphicFramePr/>
          <p:nvPr/>
        </p:nvGraphicFramePr>
        <p:xfrm>
          <a:off x="4218650" y="1145425"/>
          <a:ext cx="4402625" cy="3481525"/>
        </p:xfrm>
        <a:graphic>
          <a:graphicData uri="http://schemas.openxmlformats.org/drawingml/2006/table">
            <a:tbl>
              <a:tblPr>
                <a:noFill/>
                <a:tableStyleId>{2FE65EC8-6A6D-4414-A963-5225254A6A6F}</a:tableStyleId>
              </a:tblPr>
              <a:tblGrid>
                <a:gridCol w="168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1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9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TMP36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LM61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2.7 - 10 V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1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Output Temperature Range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-40°C to 125°C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-30°C to 100°C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 µA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125 µA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$0.70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$0.79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50" y="673038"/>
            <a:ext cx="2400300" cy="132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500" y="2199150"/>
            <a:ext cx="2455175" cy="245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806</Words>
  <Application>Microsoft Office PowerPoint</Application>
  <PresentationFormat>On-screen Show (16:9)</PresentationFormat>
  <Paragraphs>216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Montserrat</vt:lpstr>
      <vt:lpstr>Arial</vt:lpstr>
      <vt:lpstr>Lato</vt:lpstr>
      <vt:lpstr>Times New Roman</vt:lpstr>
      <vt:lpstr>Focus</vt:lpstr>
      <vt:lpstr>ECE 477 Midterm Design Review </vt:lpstr>
      <vt:lpstr>Outline </vt:lpstr>
      <vt:lpstr>Project Overview</vt:lpstr>
      <vt:lpstr>PSSCs</vt:lpstr>
      <vt:lpstr>Block Diagram</vt:lpstr>
      <vt:lpstr>Component Selection: MCU</vt:lpstr>
      <vt:lpstr>Component Selection: External Microcomputer</vt:lpstr>
      <vt:lpstr>Component Selection: USART</vt:lpstr>
      <vt:lpstr>Component Selection: Temperature Sensor</vt:lpstr>
      <vt:lpstr>Component Selection: IR Sensor</vt:lpstr>
      <vt:lpstr>Component Selection: Light Sensor</vt:lpstr>
      <vt:lpstr>Packaging Design: Front (Left) and Rear (Right)</vt:lpstr>
      <vt:lpstr>Schematic: Primary Board (MCU)</vt:lpstr>
      <vt:lpstr>PCB Layout: Primary Board (MCU)</vt:lpstr>
      <vt:lpstr>PCB Layout: Primary Board (MCU)</vt:lpstr>
      <vt:lpstr>PCB Layout: Primary Board (MCU)</vt:lpstr>
      <vt:lpstr>PCB Layout: Primary Board (MCU)</vt:lpstr>
      <vt:lpstr>PCB Layout: Primary Board (MCU)</vt:lpstr>
      <vt:lpstr>What needs adding: Primary Board</vt:lpstr>
      <vt:lpstr>Schematic: Sensor Board</vt:lpstr>
      <vt:lpstr>Layout: Sensor Board</vt:lpstr>
      <vt:lpstr>Prototyping Progress</vt:lpstr>
      <vt:lpstr>Software Overview</vt:lpstr>
      <vt:lpstr>Software Development Status</vt:lpstr>
      <vt:lpstr>Software Development Status</vt:lpstr>
      <vt:lpstr>System Processes</vt:lpstr>
      <vt:lpstr>Project Timeline</vt:lpstr>
      <vt:lpstr>Questions?</vt:lpstr>
      <vt:lpstr>Questions?</vt:lpstr>
      <vt:lpstr>Questions?</vt:lpstr>
      <vt:lpstr>Questions?</vt:lpstr>
      <vt:lpstr>Questions?</vt:lpstr>
      <vt:lpstr>Board for FT232R USART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477 Midterm Design Review </dc:title>
  <cp:lastModifiedBy>Rtvik Sriram Bharadwaj</cp:lastModifiedBy>
  <cp:revision>10</cp:revision>
  <dcterms:modified xsi:type="dcterms:W3CDTF">2019-10-09T18:53:08Z</dcterms:modified>
</cp:coreProperties>
</file>